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91" r:id="rId2"/>
    <p:sldId id="295" r:id="rId3"/>
    <p:sldId id="293" r:id="rId4"/>
    <p:sldId id="296" r:id="rId5"/>
    <p:sldId id="297" r:id="rId6"/>
    <p:sldId id="294" r:id="rId7"/>
    <p:sldId id="300" r:id="rId8"/>
    <p:sldId id="299" r:id="rId9"/>
    <p:sldId id="301" r:id="rId10"/>
    <p:sldId id="298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65"/>
    <p:restoredTop sz="95853"/>
  </p:normalViewPr>
  <p:slideViewPr>
    <p:cSldViewPr snapToGrid="0">
      <p:cViewPr varScale="1">
        <p:scale>
          <a:sx n="33" d="100"/>
          <a:sy n="33" d="100"/>
        </p:scale>
        <p:origin x="200" y="1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15/09/2024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058847"/>
            <a:ext cx="8082844" cy="10338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Hanwash</a:t>
            </a:r>
            <a:r>
              <a:rPr lang="en-US" dirty="0"/>
              <a:t> Performance Indicator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4C8C75-3301-66D2-D974-F86EE15391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931" y="1503014"/>
            <a:ext cx="9150931" cy="4872386"/>
          </a:xfrm>
          <a:ln>
            <a:solidFill>
              <a:schemeClr val="accent1"/>
            </a:solidFill>
          </a:ln>
        </p:spPr>
      </p:pic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93552CD2-13E8-02BC-2FF2-F8807DD01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71032">
            <a:off x="2959258" y="2814282"/>
            <a:ext cx="420600" cy="364273"/>
          </a:xfrm>
          <a:prstGeom prst="rect">
            <a:avLst/>
          </a:prstGeom>
        </p:spPr>
      </p:pic>
      <p:pic>
        <p:nvPicPr>
          <p:cNvPr id="9" name="Graphic 8" descr="Cursor">
            <a:extLst>
              <a:ext uri="{FF2B5EF4-FFF2-40B4-BE49-F238E27FC236}">
                <a16:creationId xmlns:a16="http://schemas.microsoft.com/office/drawing/2014/main" id="{C2F1CDEA-AD6A-BEC1-9BA5-7988DA6A3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71032">
            <a:off x="2959256" y="3246862"/>
            <a:ext cx="420600" cy="3642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521BC7-7E96-1452-41E0-91C20192C9D7}"/>
              </a:ext>
            </a:extLst>
          </p:cNvPr>
          <p:cNvCxnSpPr/>
          <p:nvPr/>
        </p:nvCxnSpPr>
        <p:spPr>
          <a:xfrm>
            <a:off x="3314700" y="2996418"/>
            <a:ext cx="248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604938-25C6-0D98-C3F4-1B50406B20E8}"/>
              </a:ext>
            </a:extLst>
          </p:cNvPr>
          <p:cNvSpPr txBox="1"/>
          <p:nvPr/>
        </p:nvSpPr>
        <p:spPr>
          <a:xfrm>
            <a:off x="5854700" y="2857499"/>
            <a:ext cx="3176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to get the dropdown list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1B45C82-394D-4096-39C2-7A34FFBB9C87}"/>
              </a:ext>
            </a:extLst>
          </p:cNvPr>
          <p:cNvCxnSpPr/>
          <p:nvPr/>
        </p:nvCxnSpPr>
        <p:spPr>
          <a:xfrm rot="16200000" flipH="1">
            <a:off x="3235559" y="3508139"/>
            <a:ext cx="2425700" cy="2267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50AE26-6CD4-472E-DBA6-4A83B11AF91F}"/>
              </a:ext>
            </a:extLst>
          </p:cNvPr>
          <p:cNvSpPr txBox="1"/>
          <p:nvPr/>
        </p:nvSpPr>
        <p:spPr>
          <a:xfrm>
            <a:off x="5334000" y="5867399"/>
            <a:ext cx="33909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select  one CAP unit</a:t>
            </a:r>
          </a:p>
        </p:txBody>
      </p:sp>
    </p:spTree>
    <p:extLst>
      <p:ext uri="{BB962C8B-B14F-4D97-AF65-F5344CB8AC3E}">
        <p14:creationId xmlns:p14="http://schemas.microsoft.com/office/powerpoint/2010/main" val="427810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800B-9D1F-EDBF-78AF-85560FD3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6492"/>
            <a:ext cx="5937755" cy="368808"/>
          </a:xfrm>
        </p:spPr>
        <p:txBody>
          <a:bodyPr>
            <a:normAutofit fontScale="90000"/>
          </a:bodyPr>
          <a:lstStyle/>
          <a:p>
            <a:r>
              <a:rPr lang="en-HT" dirty="0"/>
              <a:t>Effect of the Quick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92B71-8939-1C73-3577-7F4FD9130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633" y="3683000"/>
            <a:ext cx="5971244" cy="3175000"/>
          </a:xfr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70029-1AE9-8A6E-2ABD-374DABC6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43" y="495300"/>
            <a:ext cx="5668484" cy="302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E97F0C-9335-9948-DD14-90EDCF11A272}"/>
              </a:ext>
            </a:extLst>
          </p:cNvPr>
          <p:cNvSpPr/>
          <p:nvPr/>
        </p:nvSpPr>
        <p:spPr>
          <a:xfrm>
            <a:off x="1790700" y="276860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4D532-60F3-92DF-6A98-C52EE6AE7A8C}"/>
              </a:ext>
            </a:extLst>
          </p:cNvPr>
          <p:cNvSpPr/>
          <p:nvPr/>
        </p:nvSpPr>
        <p:spPr>
          <a:xfrm>
            <a:off x="1662843" y="13081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253D0-610F-1476-F045-8AF4426DDBE5}"/>
              </a:ext>
            </a:extLst>
          </p:cNvPr>
          <p:cNvSpPr/>
          <p:nvPr/>
        </p:nvSpPr>
        <p:spPr>
          <a:xfrm>
            <a:off x="1569633" y="45466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B9E72-B8BE-B35F-70A7-ABA29B75C39E}"/>
              </a:ext>
            </a:extLst>
          </p:cNvPr>
          <p:cNvSpPr/>
          <p:nvPr/>
        </p:nvSpPr>
        <p:spPr>
          <a:xfrm>
            <a:off x="1662843" y="608965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15665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FF1E-A015-ECCB-FFDA-766FC7B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126492"/>
            <a:ext cx="5937755" cy="4069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2E8D0-2536-6A4F-9E72-6A4DE41BD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1912"/>
            <a:ext cx="9144000" cy="48291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1522E2-5E05-C116-EAA5-0F241D0D0F27}"/>
              </a:ext>
            </a:extLst>
          </p:cNvPr>
          <p:cNvSpPr/>
          <p:nvPr/>
        </p:nvSpPr>
        <p:spPr>
          <a:xfrm>
            <a:off x="2832100" y="4648200"/>
            <a:ext cx="399545" cy="609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718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92D9-C407-C61C-8DDD-D2DC2A10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14300"/>
            <a:ext cx="5905500" cy="445008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HT" dirty="0"/>
              <a:t>he map- Zoom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FEB9FC-8717-E23E-729D-3C8D44A7D1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4175" y="1588008"/>
            <a:ext cx="8156680" cy="4317492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3CCD47-F656-1581-9568-2AFC3BD6FF98}"/>
              </a:ext>
            </a:extLst>
          </p:cNvPr>
          <p:cNvSpPr/>
          <p:nvPr/>
        </p:nvSpPr>
        <p:spPr>
          <a:xfrm>
            <a:off x="2019300" y="2349500"/>
            <a:ext cx="177800" cy="406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6436EE47-5DFD-ED8F-AFF7-E8EA8F64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33650" y="4267454"/>
            <a:ext cx="349250" cy="349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7CAB64-36C9-29F1-C8E4-C7F75AB9D64C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1619250" y="3340100"/>
            <a:ext cx="914400" cy="11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DB1D5B-389F-A703-450A-99EFB29CAF87}"/>
              </a:ext>
            </a:extLst>
          </p:cNvPr>
          <p:cNvSpPr txBox="1"/>
          <p:nvPr/>
        </p:nvSpPr>
        <p:spPr>
          <a:xfrm>
            <a:off x="482600" y="2849308"/>
            <a:ext cx="14351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Help you go over the map.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BEA4B-03C4-439B-573C-0D40D14994BE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1371600" y="2514600"/>
            <a:ext cx="6477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10DB25-2008-4CDA-610F-7B8D22628BFB}"/>
              </a:ext>
            </a:extLst>
          </p:cNvPr>
          <p:cNvSpPr txBox="1"/>
          <p:nvPr/>
        </p:nvSpPr>
        <p:spPr>
          <a:xfrm>
            <a:off x="482600" y="2311400"/>
            <a:ext cx="9017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Zoom Control</a:t>
            </a:r>
          </a:p>
        </p:txBody>
      </p:sp>
    </p:spTree>
    <p:extLst>
      <p:ext uri="{BB962C8B-B14F-4D97-AF65-F5344CB8AC3E}">
        <p14:creationId xmlns:p14="http://schemas.microsoft.com/office/powerpoint/2010/main" val="150828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72E-23A1-D326-DF1B-85A624E2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8892"/>
            <a:ext cx="6172200" cy="521208"/>
          </a:xfrm>
        </p:spPr>
        <p:txBody>
          <a:bodyPr>
            <a:normAutofit fontScale="90000"/>
          </a:bodyPr>
          <a:lstStyle/>
          <a:p>
            <a:r>
              <a:rPr lang="en-HT" dirty="0"/>
              <a:t>MAP – selection of a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CEC37-AD25-D5C2-C6FA-F2F6984D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1" y="1485900"/>
            <a:ext cx="8725084" cy="463520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003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EE4A-B025-0F3D-4F28-2365606E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28092"/>
            <a:ext cx="5937755" cy="610108"/>
          </a:xfrm>
        </p:spPr>
        <p:txBody>
          <a:bodyPr>
            <a:normAutofit fontScale="90000"/>
          </a:bodyPr>
          <a:lstStyle/>
          <a:p>
            <a:r>
              <a:rPr lang="en-HT" dirty="0"/>
              <a:t>Pie Charts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3F4F7-5B83-F78A-8687-CE2F03D5A012}"/>
              </a:ext>
            </a:extLst>
          </p:cNvPr>
          <p:cNvSpPr txBox="1"/>
          <p:nvPr/>
        </p:nvSpPr>
        <p:spPr>
          <a:xfrm>
            <a:off x="7930102" y="662049"/>
            <a:ext cx="11205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Instant Hover Effect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32AF12-BC2A-44B1-77DE-AD2F0D81D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39" y="2061514"/>
            <a:ext cx="8736722" cy="4654981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ECE7AF-D8C0-2843-9230-CA1C5D0BBABD}"/>
              </a:ext>
            </a:extLst>
          </p:cNvPr>
          <p:cNvSpPr/>
          <p:nvPr/>
        </p:nvSpPr>
        <p:spPr>
          <a:xfrm>
            <a:off x="5866410" y="4667003"/>
            <a:ext cx="2386941" cy="2049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32BF3D-5ECE-E652-3268-E119E38096BB}"/>
              </a:ext>
            </a:extLst>
          </p:cNvPr>
          <p:cNvCxnSpPr/>
          <p:nvPr/>
        </p:nvCxnSpPr>
        <p:spPr>
          <a:xfrm flipV="1">
            <a:off x="7930102" y="1585379"/>
            <a:ext cx="323249" cy="336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00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3B50-CE50-9387-591B-89C3A58E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800" y="139192"/>
            <a:ext cx="5839077" cy="780432"/>
          </a:xfrm>
        </p:spPr>
        <p:txBody>
          <a:bodyPr/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E5E70-C1F5-D69A-373B-C6C54702D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59" y="2184400"/>
            <a:ext cx="8926141" cy="442109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6BDBE3-4233-F14A-677D-8FE287AB59BF}"/>
              </a:ext>
            </a:extLst>
          </p:cNvPr>
          <p:cNvSpPr/>
          <p:nvPr/>
        </p:nvSpPr>
        <p:spPr>
          <a:xfrm>
            <a:off x="1816100" y="3975100"/>
            <a:ext cx="1765300" cy="1752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26D84B-A124-D99A-11A5-31DF2B7FA5F5}"/>
              </a:ext>
            </a:extLst>
          </p:cNvPr>
          <p:cNvCxnSpPr/>
          <p:nvPr/>
        </p:nvCxnSpPr>
        <p:spPr>
          <a:xfrm flipH="1">
            <a:off x="1219200" y="5626100"/>
            <a:ext cx="596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BD4DC26-7809-AF70-9BD2-919CADD3F4DA}"/>
              </a:ext>
            </a:extLst>
          </p:cNvPr>
          <p:cNvSpPr/>
          <p:nvPr/>
        </p:nvSpPr>
        <p:spPr>
          <a:xfrm>
            <a:off x="266700" y="5422900"/>
            <a:ext cx="952500" cy="10795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600" dirty="0">
                <a:solidFill>
                  <a:schemeClr val="tx1"/>
                </a:solidFill>
              </a:rPr>
              <a:t>Click on a wash focus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B1814-3D72-C5C3-DFC3-DD3AACBE64A1}"/>
              </a:ext>
            </a:extLst>
          </p:cNvPr>
          <p:cNvSpPr/>
          <p:nvPr/>
        </p:nvSpPr>
        <p:spPr>
          <a:xfrm>
            <a:off x="3689350" y="3162299"/>
            <a:ext cx="3746500" cy="330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68EB06B-8B95-012F-C3A4-A52D6F1C8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82249" y="4448549"/>
            <a:ext cx="951752" cy="844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8B25AB-1A6D-C4D3-F7D7-570A5598B0D9}"/>
              </a:ext>
            </a:extLst>
          </p:cNvPr>
          <p:cNvSpPr txBox="1"/>
          <p:nvPr/>
        </p:nvSpPr>
        <p:spPr>
          <a:xfrm>
            <a:off x="7540877" y="5346700"/>
            <a:ext cx="138722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cluster react to the selection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8385BC-F4D4-ECA3-D8FB-6EC41BE160E0}"/>
              </a:ext>
            </a:extLst>
          </p:cNvPr>
          <p:cNvSpPr/>
          <p:nvPr/>
        </p:nvSpPr>
        <p:spPr>
          <a:xfrm>
            <a:off x="116259" y="2539999"/>
            <a:ext cx="8926141" cy="2345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5CD385-E9E5-9F7F-71F9-FD958953CEF9}"/>
              </a:ext>
            </a:extLst>
          </p:cNvPr>
          <p:cNvCxnSpPr/>
          <p:nvPr/>
        </p:nvCxnSpPr>
        <p:spPr>
          <a:xfrm>
            <a:off x="8280401" y="2774572"/>
            <a:ext cx="0" cy="54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30B117-42F1-197D-FBCD-3A2172415496}"/>
              </a:ext>
            </a:extLst>
          </p:cNvPr>
          <p:cNvSpPr txBox="1"/>
          <p:nvPr/>
        </p:nvSpPr>
        <p:spPr>
          <a:xfrm>
            <a:off x="7540877" y="3429000"/>
            <a:ext cx="138722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 new filter view is now open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EBF948-14EF-B725-916A-A61D9EBB2FD6}"/>
              </a:ext>
            </a:extLst>
          </p:cNvPr>
          <p:cNvCxnSpPr/>
          <p:nvPr/>
        </p:nvCxnSpPr>
        <p:spPr>
          <a:xfrm>
            <a:off x="1219200" y="2629648"/>
            <a:ext cx="0" cy="79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97B22D-87B1-C978-630D-B945549A7567}"/>
              </a:ext>
            </a:extLst>
          </p:cNvPr>
          <p:cNvSpPr txBox="1"/>
          <p:nvPr/>
        </p:nvSpPr>
        <p:spPr>
          <a:xfrm>
            <a:off x="266700" y="3429000"/>
            <a:ext cx="14351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x button to close this filter view</a:t>
            </a:r>
          </a:p>
        </p:txBody>
      </p:sp>
    </p:spTree>
    <p:extLst>
      <p:ext uri="{BB962C8B-B14F-4D97-AF65-F5344CB8AC3E}">
        <p14:creationId xmlns:p14="http://schemas.microsoft.com/office/powerpoint/2010/main" val="367836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CDF8-C584-A6E1-1C2A-EF8AEFC2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01092"/>
            <a:ext cx="6791577" cy="876808"/>
          </a:xfrm>
        </p:spPr>
        <p:txBody>
          <a:bodyPr/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34C90-25E7-8B47-E17D-37931C3C2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70" y="1384300"/>
            <a:ext cx="8995530" cy="4546959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356198-CC97-6E9B-BFE4-9100FF1F0F72}"/>
              </a:ext>
            </a:extLst>
          </p:cNvPr>
          <p:cNvSpPr/>
          <p:nvPr/>
        </p:nvSpPr>
        <p:spPr>
          <a:xfrm>
            <a:off x="152400" y="1816100"/>
            <a:ext cx="8991600" cy="342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3CC1B9-708B-717C-0006-249C4348B397}"/>
              </a:ext>
            </a:extLst>
          </p:cNvPr>
          <p:cNvCxnSpPr/>
          <p:nvPr/>
        </p:nvCxnSpPr>
        <p:spPr>
          <a:xfrm>
            <a:off x="1244600" y="2146300"/>
            <a:ext cx="0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9C270-0985-6644-0D9B-26A8F5DAE063}"/>
              </a:ext>
            </a:extLst>
          </p:cNvPr>
          <p:cNvSpPr txBox="1"/>
          <p:nvPr/>
        </p:nvSpPr>
        <p:spPr>
          <a:xfrm>
            <a:off x="148470" y="3073400"/>
            <a:ext cx="171843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HT" dirty="0"/>
              <a:t>hen it make sense, you can select segment from different related pie charts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7A7539-82EE-D614-3919-FF5A98F7705D}"/>
              </a:ext>
            </a:extLst>
          </p:cNvPr>
          <p:cNvCxnSpPr/>
          <p:nvPr/>
        </p:nvCxnSpPr>
        <p:spPr>
          <a:xfrm>
            <a:off x="8267700" y="21463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96D532-2A83-2A55-FB97-B86B21DC30FC}"/>
              </a:ext>
            </a:extLst>
          </p:cNvPr>
          <p:cNvSpPr txBox="1"/>
          <p:nvPr/>
        </p:nvSpPr>
        <p:spPr>
          <a:xfrm>
            <a:off x="7540877" y="3073400"/>
            <a:ext cx="146342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filter view support multiple selection. If the logic make sense.</a:t>
            </a:r>
          </a:p>
        </p:txBody>
      </p:sp>
    </p:spTree>
    <p:extLst>
      <p:ext uri="{BB962C8B-B14F-4D97-AF65-F5344CB8AC3E}">
        <p14:creationId xmlns:p14="http://schemas.microsoft.com/office/powerpoint/2010/main" val="703244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9BCA-C8AB-6F67-D8FC-8E0249E3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77292"/>
            <a:ext cx="5937755" cy="572008"/>
          </a:xfrm>
        </p:spPr>
        <p:txBody>
          <a:bodyPr>
            <a:normAutofit fontScale="90000"/>
          </a:bodyPr>
          <a:lstStyle/>
          <a:p>
            <a:r>
              <a:rPr lang="en-HT" dirty="0"/>
              <a:t>Pivot table &amp; 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5C505-FF49-C3E7-8F7D-86EB9A110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79" y="1358899"/>
            <a:ext cx="9088021" cy="470256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9B463F-B8A1-A73A-4B88-CE5F7F1EA9C6}"/>
              </a:ext>
            </a:extLst>
          </p:cNvPr>
          <p:cNvSpPr/>
          <p:nvPr/>
        </p:nvSpPr>
        <p:spPr>
          <a:xfrm>
            <a:off x="55979" y="1549400"/>
            <a:ext cx="9088021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9949CC-83BE-015F-E431-1E25D2F9DDB8}"/>
              </a:ext>
            </a:extLst>
          </p:cNvPr>
          <p:cNvCxnSpPr>
            <a:cxnSpLocks/>
          </p:cNvCxnSpPr>
          <p:nvPr/>
        </p:nvCxnSpPr>
        <p:spPr>
          <a:xfrm>
            <a:off x="8521700" y="1803400"/>
            <a:ext cx="0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43D7E-872B-E106-FAB8-12446AE80FB5}"/>
              </a:ext>
            </a:extLst>
          </p:cNvPr>
          <p:cNvSpPr txBox="1"/>
          <p:nvPr/>
        </p:nvSpPr>
        <p:spPr>
          <a:xfrm>
            <a:off x="7835904" y="2628900"/>
            <a:ext cx="114299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filter View.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414FC-3C47-FD54-060E-432F54170CD4}"/>
              </a:ext>
            </a:extLst>
          </p:cNvPr>
          <p:cNvSpPr/>
          <p:nvPr/>
        </p:nvSpPr>
        <p:spPr>
          <a:xfrm>
            <a:off x="1603122" y="1803400"/>
            <a:ext cx="1952878" cy="279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B8E9D0-FA2C-200C-65BB-A7B4C4B69748}"/>
              </a:ext>
            </a:extLst>
          </p:cNvPr>
          <p:cNvCxnSpPr/>
          <p:nvPr/>
        </p:nvCxnSpPr>
        <p:spPr>
          <a:xfrm flipH="1">
            <a:off x="1016000" y="3073400"/>
            <a:ext cx="587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838319-5837-4CD7-BBFF-215F695DB17E}"/>
              </a:ext>
            </a:extLst>
          </p:cNvPr>
          <p:cNvSpPr txBox="1"/>
          <p:nvPr/>
        </p:nvSpPr>
        <p:spPr>
          <a:xfrm>
            <a:off x="177800" y="2628900"/>
            <a:ext cx="82550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</a:t>
            </a:r>
            <a:r>
              <a:rPr lang="en-HT" sz="1200" dirty="0"/>
              <a:t>ne of the wash focus has been selected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B072A9-235D-0EA2-35F2-8A4C0E9DF141}"/>
              </a:ext>
            </a:extLst>
          </p:cNvPr>
          <p:cNvSpPr/>
          <p:nvPr/>
        </p:nvSpPr>
        <p:spPr>
          <a:xfrm>
            <a:off x="1603122" y="5054601"/>
            <a:ext cx="6067682" cy="1006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A5474E-5644-C83F-521E-EED00B87DFE6}"/>
              </a:ext>
            </a:extLst>
          </p:cNvPr>
          <p:cNvCxnSpPr/>
          <p:nvPr/>
        </p:nvCxnSpPr>
        <p:spPr>
          <a:xfrm flipH="1">
            <a:off x="1193800" y="5308600"/>
            <a:ext cx="409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DF28ED-AABF-E540-F040-189A2BC5F8C6}"/>
              </a:ext>
            </a:extLst>
          </p:cNvPr>
          <p:cNvSpPr txBox="1"/>
          <p:nvPr/>
        </p:nvSpPr>
        <p:spPr>
          <a:xfrm>
            <a:off x="177800" y="4154438"/>
            <a:ext cx="10287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pivot table is link logically with the pie chart cluters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FD6F3-9666-1119-4519-F7867879657A}"/>
              </a:ext>
            </a:extLst>
          </p:cNvPr>
          <p:cNvSpPr txBox="1"/>
          <p:nvPr/>
        </p:nvSpPr>
        <p:spPr>
          <a:xfrm>
            <a:off x="8026400" y="3924300"/>
            <a:ext cx="9525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table will redisign itself to make sense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9DFB25-286E-DDC6-57C0-7498ECE0D989}"/>
              </a:ext>
            </a:extLst>
          </p:cNvPr>
          <p:cNvCxnSpPr>
            <a:stCxn id="15" idx="3"/>
          </p:cNvCxnSpPr>
          <p:nvPr/>
        </p:nvCxnSpPr>
        <p:spPr>
          <a:xfrm flipV="1">
            <a:off x="7670804" y="5499101"/>
            <a:ext cx="396622" cy="5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37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3FE-CB28-873C-2E99-E26D192B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0" y="126492"/>
            <a:ext cx="6261100" cy="521208"/>
          </a:xfrm>
        </p:spPr>
        <p:txBody>
          <a:bodyPr>
            <a:normAutofit fontScale="90000"/>
          </a:bodyPr>
          <a:lstStyle/>
          <a:p>
            <a:r>
              <a:rPr lang="en-HT" dirty="0"/>
              <a:t>Donut Charts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EB0E-7E50-AF12-8E00-052C75A677B6}"/>
              </a:ext>
            </a:extLst>
          </p:cNvPr>
          <p:cNvSpPr txBox="1"/>
          <p:nvPr/>
        </p:nvSpPr>
        <p:spPr>
          <a:xfrm>
            <a:off x="7302500" y="794806"/>
            <a:ext cx="18415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HT" dirty="0"/>
              <a:t>over Effect feature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156125-AA90-D036-96A5-B45CF42EE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57" y="1959429"/>
            <a:ext cx="8413292" cy="4500748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5DA8A2-DE77-F926-65D8-B329CFB714E5}"/>
              </a:ext>
            </a:extLst>
          </p:cNvPr>
          <p:cNvSpPr/>
          <p:nvPr/>
        </p:nvSpPr>
        <p:spPr>
          <a:xfrm>
            <a:off x="1441450" y="3429000"/>
            <a:ext cx="3534311" cy="2634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B18135-C606-CC88-C183-9D58A31B9AF4}"/>
              </a:ext>
            </a:extLst>
          </p:cNvPr>
          <p:cNvCxnSpPr/>
          <p:nvPr/>
        </p:nvCxnSpPr>
        <p:spPr>
          <a:xfrm flipV="1">
            <a:off x="4453247" y="1341912"/>
            <a:ext cx="2849253" cy="208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H.P.I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6174-90AA-E16E-4D03-EFE6BD50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945" y="431292"/>
            <a:ext cx="5937755" cy="432308"/>
          </a:xfrm>
        </p:spPr>
        <p:txBody>
          <a:bodyPr>
            <a:normAutofit fontScale="90000"/>
          </a:bodyPr>
          <a:lstStyle/>
          <a:p>
            <a:r>
              <a:rPr lang="en-HT" dirty="0"/>
              <a:t>donut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791E3-A0ED-9A6D-F32B-252C3C6C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69" y="1549400"/>
            <a:ext cx="8517637" cy="40523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300D5-8A23-FBFC-3212-69539727D978}"/>
              </a:ext>
            </a:extLst>
          </p:cNvPr>
          <p:cNvSpPr/>
          <p:nvPr/>
        </p:nvSpPr>
        <p:spPr>
          <a:xfrm>
            <a:off x="419100" y="1600200"/>
            <a:ext cx="8394700" cy="381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28291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D2EFCC-E9A0-CA5F-4BF0-504E3965A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865" y="2470669"/>
            <a:ext cx="4323049" cy="2293242"/>
          </a:xfrm>
          <a:ln>
            <a:solidFill>
              <a:schemeClr val="accent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CAP &amp; Login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CE9B6B-406D-EF08-4671-3A4AAAD3C2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022" y="3131283"/>
            <a:ext cx="4418409" cy="2343828"/>
          </a:xfrm>
          <a:ln>
            <a:solidFill>
              <a:schemeClr val="accent1"/>
            </a:solidFill>
          </a:ln>
        </p:spPr>
      </p:pic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A14E57-0D36-8312-9DC3-B2294469FCC1}"/>
              </a:ext>
            </a:extLst>
          </p:cNvPr>
          <p:cNvSpPr/>
          <p:nvPr/>
        </p:nvSpPr>
        <p:spPr>
          <a:xfrm>
            <a:off x="3716687" y="3172178"/>
            <a:ext cx="776291" cy="158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Not Logged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417473-33DF-686E-F1D9-C957BF17BC61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104832" y="2333285"/>
            <a:ext cx="1" cy="83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9F928-1710-0F18-92A9-0BBCB6699C1E}"/>
              </a:ext>
            </a:extLst>
          </p:cNvPr>
          <p:cNvSpPr/>
          <p:nvPr/>
        </p:nvSpPr>
        <p:spPr>
          <a:xfrm>
            <a:off x="201168" y="5020056"/>
            <a:ext cx="850392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261D07-62C0-4C63-EF34-D53D22BD7148}"/>
              </a:ext>
            </a:extLst>
          </p:cNvPr>
          <p:cNvCxnSpPr>
            <a:cxnSpLocks/>
          </p:cNvCxnSpPr>
          <p:nvPr/>
        </p:nvCxnSpPr>
        <p:spPr>
          <a:xfrm flipV="1">
            <a:off x="1173706" y="2333285"/>
            <a:ext cx="313906" cy="283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CAP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1391B45-E6E7-0DBC-9E5B-99B7D0587A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9262" y="3740206"/>
            <a:ext cx="5705474" cy="3038153"/>
          </a:xfrm>
          <a:ln>
            <a:solidFill>
              <a:schemeClr val="accent1"/>
            </a:solidFill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C2397D-7791-8D4A-E074-68133DD76B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19262" y="668557"/>
            <a:ext cx="5705474" cy="3042325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40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840FC1-9813-AAEC-D734-592A0B82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2" y="965200"/>
            <a:ext cx="8692099" cy="551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64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B1C050-746A-387D-8646-DC9C116977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96750" y="3746502"/>
            <a:ext cx="6663610" cy="2982228"/>
          </a:xfr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6C680F-3E6D-8E19-2A15-0A734AD6C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6751" y="1839006"/>
            <a:ext cx="6663610" cy="172469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08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8443</TotalTime>
  <Words>235</Words>
  <Application>Microsoft Macintosh PowerPoint</Application>
  <PresentationFormat>Letter Paper (8.5x11 in)</PresentationFormat>
  <Paragraphs>46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Parcel</vt:lpstr>
      <vt:lpstr>Hanwash Performance Indicator</vt:lpstr>
      <vt:lpstr>H.P.I</vt:lpstr>
      <vt:lpstr>Hanwash HOME</vt:lpstr>
      <vt:lpstr>Access The CAP &amp; Login process</vt:lpstr>
      <vt:lpstr>Login Process (2nd scenario) </vt:lpstr>
      <vt:lpstr>CAP Console overview</vt:lpstr>
      <vt:lpstr>CAP Console overview</vt:lpstr>
      <vt:lpstr>CAP Console overview</vt:lpstr>
      <vt:lpstr>Functionalities</vt:lpstr>
      <vt:lpstr>Quick filters</vt:lpstr>
      <vt:lpstr>Effect of the Quick Filters</vt:lpstr>
      <vt:lpstr>The Map</vt:lpstr>
      <vt:lpstr>The map- Zoom</vt:lpstr>
      <vt:lpstr>MAP – selection of a Point</vt:lpstr>
      <vt:lpstr>Pie Charts</vt:lpstr>
      <vt:lpstr>Pie Charts</vt:lpstr>
      <vt:lpstr>Pie Charts</vt:lpstr>
      <vt:lpstr>Pivot table &amp; Pie CHarts</vt:lpstr>
      <vt:lpstr>Donut Charts</vt:lpstr>
      <vt:lpstr>donut Charts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10</cp:revision>
  <dcterms:created xsi:type="dcterms:W3CDTF">2024-03-14T13:36:03Z</dcterms:created>
  <dcterms:modified xsi:type="dcterms:W3CDTF">2024-09-15T18:44:39Z</dcterms:modified>
</cp:coreProperties>
</file>